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6" r:id="rId4"/>
    <p:sldId id="297" r:id="rId5"/>
    <p:sldId id="267" r:id="rId6"/>
    <p:sldId id="259" r:id="rId7"/>
    <p:sldId id="260" r:id="rId8"/>
    <p:sldId id="269" r:id="rId9"/>
    <p:sldId id="271" r:id="rId10"/>
    <p:sldId id="272" r:id="rId11"/>
    <p:sldId id="273" r:id="rId12"/>
    <p:sldId id="274" r:id="rId13"/>
    <p:sldId id="275" r:id="rId14"/>
    <p:sldId id="276" r:id="rId15"/>
    <p:sldId id="278" r:id="rId16"/>
    <p:sldId id="280" r:id="rId17"/>
    <p:sldId id="281" r:id="rId18"/>
    <p:sldId id="279" r:id="rId19"/>
    <p:sldId id="282" r:id="rId20"/>
    <p:sldId id="283" r:id="rId21"/>
    <p:sldId id="270" r:id="rId22"/>
    <p:sldId id="284" r:id="rId23"/>
    <p:sldId id="286" r:id="rId24"/>
    <p:sldId id="295" r:id="rId25"/>
    <p:sldId id="287" r:id="rId26"/>
    <p:sldId id="289" r:id="rId27"/>
    <p:sldId id="288" r:id="rId28"/>
    <p:sldId id="291" r:id="rId29"/>
    <p:sldId id="294" r:id="rId30"/>
    <p:sldId id="292" r:id="rId31"/>
    <p:sldId id="293" r:id="rId32"/>
    <p:sldId id="266" r:id="rId33"/>
    <p:sldId id="299" r:id="rId34"/>
    <p:sldId id="298" r:id="rId35"/>
    <p:sldId id="26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02C"/>
    <a:srgbClr val="D4EBD8"/>
    <a:srgbClr val="3B5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0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D661AB-3145-40B8-9FEA-864617F1DD30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1510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4965268-4C59-7AFB-4284-29E601536C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834" y="257519"/>
            <a:ext cx="1189691" cy="580218"/>
          </a:xfrm>
          <a:prstGeom prst="rect">
            <a:avLst/>
          </a:prstGeom>
        </p:spPr>
      </p:pic>
      <p:pic>
        <p:nvPicPr>
          <p:cNvPr id="9" name="Picture 8" descr="A group of peopl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28D1CA3D-8409-3173-B747-9ACBA4A3D4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19" r="40740"/>
          <a:stretch/>
        </p:blipFill>
        <p:spPr>
          <a:xfrm>
            <a:off x="7486650" y="0"/>
            <a:ext cx="47053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CA9CB-EA19-2393-BF51-26E7F235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29783-5D87-872F-CAFD-AB55F8755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05066-0C5F-10FD-4732-99040837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0B538-C4AD-1054-4F47-764801D0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317CC-9EF1-8073-3DEB-C5C7EA49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218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55309-23B4-3FB1-A899-9932B6216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EC846A-535B-C8A0-F5CA-2FAC0413A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76679-D4C2-F46B-DCF3-2251FEF1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2018-9FCD-4D25-B6CE-F2EE6554B948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8B2AE-FB27-C6BC-15F6-84B106995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5CC4-38E9-98A1-F885-2B6A6D45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93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AB52FF7-DC33-7E25-FBBD-2EB5B40461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EBA3E50-760C-4B48-105E-E945156BB4B8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71206E-49DD-6821-C349-BF92F187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F6DD2B-5B85-359C-4FBD-B253EDD278C8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D37331E-735F-8E59-3652-56BA4EC31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53E72A-0CBB-37E4-4CBB-0D8B145990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64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5E8AA0-71CA-8ABC-3158-C76E10F8B6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194" cy="68569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E65F77D-830B-4587-6179-EAEFDB59DA9F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F7F4F5-4091-F7DF-B5D7-27F2CF09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D479FE-F2A7-1259-E9F7-5B06988F5483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D3E0E5C-9845-273F-56DA-9B3EDBB34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63"/>
          <a:stretch/>
        </p:blipFill>
        <p:spPr>
          <a:xfrm>
            <a:off x="1524" y="0"/>
            <a:ext cx="12188951" cy="1504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26341B-E791-8397-013A-AE21E4F2BB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6EED84A-799A-8529-9C92-E21975AF2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5E78D5-12A9-B6ED-45AC-D0E7181AEF75}"/>
              </a:ext>
            </a:extLst>
          </p:cNvPr>
          <p:cNvGrpSpPr/>
          <p:nvPr userDrawn="1"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0F579E-C8D0-F9E6-EDD9-7C00C200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919FBE4-3409-72FF-CB4D-F0564994F44E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5" name="Picture 14" descr="A picture containing person, person, suit, standing&#10;&#10;Description automatically generated">
            <a:extLst>
              <a:ext uri="{FF2B5EF4-FFF2-40B4-BE49-F238E27FC236}">
                <a16:creationId xmlns:a16="http://schemas.microsoft.com/office/drawing/2014/main" id="{A99DEF5D-0187-0569-0152-FB86A428D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474"/>
          <a:stretch/>
        </p:blipFill>
        <p:spPr>
          <a:xfrm>
            <a:off x="241461" y="1765301"/>
            <a:ext cx="3819494" cy="33273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39BF06-7B02-F173-5A28-7C6D18FD90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66904"/>
            <a:ext cx="1534767" cy="74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8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F81F2-6943-BD2A-4FF4-E7B5E1C420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08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FDE854-D606-CD1E-DC1F-F60B3AA8FC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F8484D-32E4-23BB-2A63-4888AE1A61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12188952" cy="685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66B59E-D6BC-19DD-D9CB-0C46CDDE46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8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674B4E-3A36-AE80-F596-88EAFA8D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2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628D0-6D27-3A22-3CBC-5435A86BD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248BE-D040-3D21-3A61-EE22584BB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81DDF-7CC1-D788-F48E-8EBA8012A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02018-9FCD-4D25-B6CE-F2EE6554B948}" type="datetimeFigureOut">
              <a:rPr lang="en-GB" smtClean="0"/>
              <a:t>05/04/2023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AD2C6-7BBE-418E-D4F1-DD5A8D5A03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6D678-3C77-7F4A-530D-35BE9C7A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5F92F-5455-4825-B5D5-E4B9DF796A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ABB8D-A9B1-BF5E-8E51-DAC64CE57FBB}"/>
              </a:ext>
            </a:extLst>
          </p:cNvPr>
          <p:cNvSpPr txBox="1"/>
          <p:nvPr/>
        </p:nvSpPr>
        <p:spPr>
          <a:xfrm>
            <a:off x="343834" y="2156014"/>
            <a:ext cx="674607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F89A21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PJLI: TalentConnex</a:t>
            </a:r>
          </a:p>
          <a:p>
            <a:r>
              <a:rPr lang="en-US" sz="4400" b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Web Application</a:t>
            </a:r>
            <a:endParaRPr lang="en-GB" sz="4400" b="1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F8232-02AA-07C1-0463-707EE11A3C6B}"/>
              </a:ext>
            </a:extLst>
          </p:cNvPr>
          <p:cNvSpPr txBox="1"/>
          <p:nvPr/>
        </p:nvSpPr>
        <p:spPr>
          <a:xfrm>
            <a:off x="343834" y="6394867"/>
            <a:ext cx="290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Helvetica" panose="020B0604020202030204" pitchFamily="34" charset="0"/>
                <a:cs typeface="Segoe UI" panose="020B0502040204020203" pitchFamily="34" charset="0"/>
              </a:rPr>
              <a:t>www.collaberadigital.com</a:t>
            </a:r>
            <a:endParaRPr lang="en-IN" sz="18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4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WIREFRAMES OF THE APPLICATION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D12386-F1D8-47EF-9437-B94B93115218}"/>
              </a:ext>
            </a:extLst>
          </p:cNvPr>
          <p:cNvSpPr txBox="1"/>
          <p:nvPr/>
        </p:nvSpPr>
        <p:spPr>
          <a:xfrm>
            <a:off x="2051480" y="106095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ANONYMOUS - JOB DETAILS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DEBB9-30D2-4FB8-83DF-618127FE6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73" y="1461061"/>
            <a:ext cx="6374686" cy="5301620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8799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WIREFRAMES OF THE APPLICATION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D12386-F1D8-47EF-9437-B94B93115218}"/>
              </a:ext>
            </a:extLst>
          </p:cNvPr>
          <p:cNvSpPr txBox="1"/>
          <p:nvPr/>
        </p:nvSpPr>
        <p:spPr>
          <a:xfrm>
            <a:off x="2266633" y="106095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ANONYMOUS – SIGN 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C1BE6B-1A43-4CDB-8EEA-66D4FFCD2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41" y="1461060"/>
            <a:ext cx="6626993" cy="5164461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9711962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WIREFRAMES OF THE APPLICATION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D12386-F1D8-47EF-9437-B94B93115218}"/>
              </a:ext>
            </a:extLst>
          </p:cNvPr>
          <p:cNvSpPr txBox="1"/>
          <p:nvPr/>
        </p:nvSpPr>
        <p:spPr>
          <a:xfrm>
            <a:off x="2051480" y="106095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ANONYMOUS – REGISTER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77EA40-FF9B-41C8-A45F-8EBEADA78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95" y="1461060"/>
            <a:ext cx="6527258" cy="5255901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371213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WIREFRAMES OF THE APPLICATION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D12386-F1D8-47EF-9437-B94B93115218}"/>
              </a:ext>
            </a:extLst>
          </p:cNvPr>
          <p:cNvSpPr txBox="1"/>
          <p:nvPr/>
        </p:nvSpPr>
        <p:spPr>
          <a:xfrm>
            <a:off x="1758368" y="107954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MANAGE PROFILE - JOBSEEKER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F31BC8-E1B2-43B4-89A9-156538C57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99" y="1514207"/>
            <a:ext cx="6644030" cy="5248473"/>
          </a:xfrm>
          <a:prstGeom prst="rect">
            <a:avLst/>
          </a:prstGeom>
          <a:ln>
            <a:solidFill>
              <a:schemeClr val="accent5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431A3E-418C-43E2-A8A7-A9A1B3A68BAE}"/>
              </a:ext>
            </a:extLst>
          </p:cNvPr>
          <p:cNvCxnSpPr/>
          <p:nvPr/>
        </p:nvCxnSpPr>
        <p:spPr>
          <a:xfrm>
            <a:off x="1240656" y="3361123"/>
            <a:ext cx="1035424" cy="55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997966D-D614-4DCB-A5BE-B2F588C0A24F}"/>
              </a:ext>
            </a:extLst>
          </p:cNvPr>
          <p:cNvSpPr txBox="1"/>
          <p:nvPr/>
        </p:nvSpPr>
        <p:spPr>
          <a:xfrm>
            <a:off x="607463" y="2578242"/>
            <a:ext cx="162475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1200" b="1" dirty="0">
                <a:effectLst/>
              </a:rPr>
              <a:t>NOTE: Display Resume field only when the user is a Jobseeker</a:t>
            </a:r>
            <a:endParaRPr lang="en-GB" sz="12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9A343B-F1F4-4B0F-8B6F-818B03B7C924}"/>
              </a:ext>
            </a:extLst>
          </p:cNvPr>
          <p:cNvSpPr/>
          <p:nvPr/>
        </p:nvSpPr>
        <p:spPr>
          <a:xfrm>
            <a:off x="2326341" y="3711388"/>
            <a:ext cx="3052483" cy="551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645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/>
      <p:bldP spid="14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WIREFRAMES OF THE APPLICATION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D12386-F1D8-47EF-9437-B94B93115218}"/>
              </a:ext>
            </a:extLst>
          </p:cNvPr>
          <p:cNvSpPr txBox="1"/>
          <p:nvPr/>
        </p:nvSpPr>
        <p:spPr>
          <a:xfrm>
            <a:off x="2481786" y="122799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CHANGE PASSWORD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CCB810-DD94-4096-A3AD-2725FE4FD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59" y="1687803"/>
            <a:ext cx="6347353" cy="5074878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040094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WIREFRAMES OF THE APPLICATION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D12386-F1D8-47EF-9437-B94B93115218}"/>
              </a:ext>
            </a:extLst>
          </p:cNvPr>
          <p:cNvSpPr txBox="1"/>
          <p:nvPr/>
        </p:nvSpPr>
        <p:spPr>
          <a:xfrm>
            <a:off x="1997692" y="117348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JOBSEEKER – MY APPLICATION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F12565-C9A2-4B68-B7BC-C00B35E58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62" y="1633286"/>
            <a:ext cx="6805520" cy="5083675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020411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WIREFRAMES OF THE APPLICATION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D12386-F1D8-47EF-9437-B94B93115218}"/>
              </a:ext>
            </a:extLst>
          </p:cNvPr>
          <p:cNvSpPr txBox="1"/>
          <p:nvPr/>
        </p:nvSpPr>
        <p:spPr>
          <a:xfrm>
            <a:off x="1165410" y="106095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JOBSEEKER – APPLICATION JOB DETAILS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6373F-9B43-4BFE-89E6-D9E5210BC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15" y="1461061"/>
            <a:ext cx="6757895" cy="5301620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304542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WIREFRAMES OF THE APPLICATION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D12386-F1D8-47EF-9437-B94B93115218}"/>
              </a:ext>
            </a:extLst>
          </p:cNvPr>
          <p:cNvSpPr txBox="1"/>
          <p:nvPr/>
        </p:nvSpPr>
        <p:spPr>
          <a:xfrm>
            <a:off x="1473257" y="106095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EMPLOYER – CREATE/EDIT JOB POST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931A90-6555-47F1-B6B3-CE3E72D9B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45" y="1461060"/>
            <a:ext cx="6878390" cy="5334593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469818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WIREFRAMES OF THE APPLICATION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D12386-F1D8-47EF-9437-B94B93115218}"/>
              </a:ext>
            </a:extLst>
          </p:cNvPr>
          <p:cNvSpPr txBox="1"/>
          <p:nvPr/>
        </p:nvSpPr>
        <p:spPr>
          <a:xfrm>
            <a:off x="2078374" y="106095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EMPLOYER – JOB DETAILS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928089-F98E-41E5-AB78-818717561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18" y="1461061"/>
            <a:ext cx="6673217" cy="5301620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96264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WIREFRAMES OF THE APPLICATION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D12386-F1D8-47EF-9437-B94B93115218}"/>
              </a:ext>
            </a:extLst>
          </p:cNvPr>
          <p:cNvSpPr txBox="1"/>
          <p:nvPr/>
        </p:nvSpPr>
        <p:spPr>
          <a:xfrm>
            <a:off x="1567386" y="106095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EMPLOYER – MANAGE APPLICATION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91B8A7-B968-4920-A67C-1D7012922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56" y="1461061"/>
            <a:ext cx="6654820" cy="5301620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4050687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A408B-108E-8EA9-DA0A-9F0FA1CD9B17}"/>
              </a:ext>
            </a:extLst>
          </p:cNvPr>
          <p:cNvSpPr txBox="1"/>
          <p:nvPr/>
        </p:nvSpPr>
        <p:spPr>
          <a:xfrm>
            <a:off x="1315589" y="1689117"/>
            <a:ext cx="10071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Name : JOAGNE ANN F. FERNANDO</a:t>
            </a:r>
            <a:endParaRPr lang="en-GB" sz="2400" b="1" dirty="0">
              <a:solidFill>
                <a:srgbClr val="15102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1315589" y="2251813"/>
            <a:ext cx="10071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Past Experience : SOFTWARE DEVELOPMENT</a:t>
            </a:r>
            <a:endParaRPr lang="en-GB" sz="2400" b="1" dirty="0">
              <a:solidFill>
                <a:srgbClr val="15102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AE72A-AEC0-D00B-117C-50F93D7FACDF}"/>
              </a:ext>
            </a:extLst>
          </p:cNvPr>
          <p:cNvSpPr txBox="1"/>
          <p:nvPr/>
        </p:nvSpPr>
        <p:spPr>
          <a:xfrm>
            <a:off x="1315589" y="2816758"/>
            <a:ext cx="10071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Qualification : WEB DEVELOPMENT</a:t>
            </a:r>
            <a:endParaRPr lang="en-GB" sz="2400" b="1" dirty="0">
              <a:solidFill>
                <a:srgbClr val="15102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B1C4D-84C8-31FA-3922-10AC6E28778E}"/>
              </a:ext>
            </a:extLst>
          </p:cNvPr>
          <p:cNvSpPr txBox="1"/>
          <p:nvPr/>
        </p:nvSpPr>
        <p:spPr>
          <a:xfrm>
            <a:off x="1222824" y="3645389"/>
            <a:ext cx="1007114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Career Summary : </a:t>
            </a:r>
            <a:r>
              <a:rPr lang="en-GB" sz="2400" i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I have experience in software development for both desktop and web applications using .NET technologies. Additionally, I have extensive experience in software documentation. In addition to my technical skills, I possess strong communication skills and the ability to collaborate effectively with team members and clients to achieve project goals and I am always eager to expand my skill set and take on new challenges in software development.</a:t>
            </a:r>
            <a:endParaRPr lang="en-GB" sz="2400" i="1" dirty="0">
              <a:solidFill>
                <a:srgbClr val="15102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F8E66-10FD-4CC5-B7C1-845DF38F1D52}"/>
              </a:ext>
            </a:extLst>
          </p:cNvPr>
          <p:cNvSpPr txBox="1"/>
          <p:nvPr/>
        </p:nvSpPr>
        <p:spPr>
          <a:xfrm>
            <a:off x="212029" y="346188"/>
            <a:ext cx="108932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PERSONAL BACKGROUND</a:t>
            </a:r>
            <a:endParaRPr lang="en-GB" sz="4400" b="1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389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WIREFRAMES OF THE APPLICATION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D12386-F1D8-47EF-9437-B94B93115218}"/>
              </a:ext>
            </a:extLst>
          </p:cNvPr>
          <p:cNvSpPr txBox="1"/>
          <p:nvPr/>
        </p:nvSpPr>
        <p:spPr>
          <a:xfrm>
            <a:off x="2293527" y="103441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EMPLOYER - JOB POST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007F55-E683-46BF-B988-6E486831E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14" y="1434527"/>
            <a:ext cx="6857886" cy="5282433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092218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8953B-8E59-4484-9A3C-893C5B88EE73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DATABASE</a:t>
            </a:r>
            <a:r>
              <a:rPr lang="en-IN" sz="2800" b="1" dirty="0">
                <a:solidFill>
                  <a:srgbClr val="15102C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OF THE APPLICATION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EB64BC-8129-4E42-8987-D227DCC41F5D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21E64B-A522-4C4C-A9C6-3549D2AEB4CC}"/>
              </a:ext>
            </a:extLst>
          </p:cNvPr>
          <p:cNvSpPr txBox="1"/>
          <p:nvPr/>
        </p:nvSpPr>
        <p:spPr>
          <a:xfrm>
            <a:off x="1163975" y="97602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ENTITY - RELATIONSHIP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0473E-5231-404C-9279-3D841A078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3" y="1435827"/>
            <a:ext cx="5505448" cy="5170879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529310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8953B-8E59-4484-9A3C-893C5B88EE73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latin typeface="Century Gothic" panose="020B0502020202020204" pitchFamily="34" charset="0"/>
              </a:rPr>
              <a:t>Web APPLICATION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EB64BC-8129-4E42-8987-D227DCC41F5D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98" y="1478873"/>
            <a:ext cx="7225609" cy="49414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21E64B-A522-4C4C-A9C6-3549D2AEB4CC}"/>
              </a:ext>
            </a:extLst>
          </p:cNvPr>
          <p:cNvSpPr txBox="1"/>
          <p:nvPr/>
        </p:nvSpPr>
        <p:spPr>
          <a:xfrm>
            <a:off x="739911" y="107876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LANDING PAGE</a:t>
            </a:r>
          </a:p>
        </p:txBody>
      </p:sp>
    </p:spTree>
    <p:extLst>
      <p:ext uri="{BB962C8B-B14F-4D97-AF65-F5344CB8AC3E}">
        <p14:creationId xmlns:p14="http://schemas.microsoft.com/office/powerpoint/2010/main" val="2821346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8953B-8E59-4484-9A3C-893C5B88EE73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latin typeface="Century Gothic" panose="020B0502020202020204" pitchFamily="34" charset="0"/>
              </a:rPr>
              <a:t>WEB APPLICATION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EB64BC-8129-4E42-8987-D227DCC41F5D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21E64B-A522-4C4C-A9C6-3549D2AEB4CC}"/>
              </a:ext>
            </a:extLst>
          </p:cNvPr>
          <p:cNvSpPr txBox="1"/>
          <p:nvPr/>
        </p:nvSpPr>
        <p:spPr>
          <a:xfrm>
            <a:off x="2489198" y="111478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JOB LISTINGS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98" y="1514892"/>
            <a:ext cx="7225609" cy="494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233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8953B-8E59-4484-9A3C-893C5B88EE73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latin typeface="Century Gothic" panose="020B0502020202020204" pitchFamily="34" charset="0"/>
              </a:rPr>
              <a:t>WEB APPLICATION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EB64BC-8129-4E42-8987-D227DCC41F5D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21E64B-A522-4C4C-A9C6-3549D2AEB4CC}"/>
              </a:ext>
            </a:extLst>
          </p:cNvPr>
          <p:cNvSpPr txBox="1"/>
          <p:nvPr/>
        </p:nvSpPr>
        <p:spPr>
          <a:xfrm>
            <a:off x="1296502" y="111478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JOB LISTINGS PAGE – SEARCH &amp; FILTERS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98" y="1514893"/>
            <a:ext cx="7250932" cy="494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13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8953B-8E59-4484-9A3C-893C5B88EE73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latin typeface="Century Gothic" panose="020B0502020202020204" pitchFamily="34" charset="0"/>
              </a:rPr>
              <a:t>Web APPLICATION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EB64BC-8129-4E42-8987-D227DCC41F5D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21E64B-A522-4C4C-A9C6-3549D2AEB4CC}"/>
              </a:ext>
            </a:extLst>
          </p:cNvPr>
          <p:cNvSpPr txBox="1"/>
          <p:nvPr/>
        </p:nvSpPr>
        <p:spPr>
          <a:xfrm>
            <a:off x="2409685" y="111478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JOB DETAILS PAGE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98" y="1514892"/>
            <a:ext cx="7225609" cy="49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84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8953B-8E59-4484-9A3C-893C5B88EE73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latin typeface="Century Gothic" panose="020B0502020202020204" pitchFamily="34" charset="0"/>
              </a:rPr>
              <a:t>Web APPLICATION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EB64BC-8129-4E42-8987-D227DCC41F5D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21E64B-A522-4C4C-A9C6-3549D2AEB4CC}"/>
              </a:ext>
            </a:extLst>
          </p:cNvPr>
          <p:cNvSpPr txBox="1"/>
          <p:nvPr/>
        </p:nvSpPr>
        <p:spPr>
          <a:xfrm>
            <a:off x="1985616" y="111478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ADMIN – CREATE JOB POST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98" y="1514892"/>
            <a:ext cx="7177937" cy="494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87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8953B-8E59-4484-9A3C-893C5B88EE73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latin typeface="Century Gothic" panose="020B0502020202020204" pitchFamily="34" charset="0"/>
              </a:rPr>
              <a:t>Web APPLICATION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EB64BC-8129-4E42-8987-D227DCC41F5D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21E64B-A522-4C4C-A9C6-3549D2AEB4CC}"/>
              </a:ext>
            </a:extLst>
          </p:cNvPr>
          <p:cNvSpPr txBox="1"/>
          <p:nvPr/>
        </p:nvSpPr>
        <p:spPr>
          <a:xfrm>
            <a:off x="2012120" y="111478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ADMIN – JOB APPLICANTS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98" y="1514893"/>
            <a:ext cx="7209318" cy="49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57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8953B-8E59-4484-9A3C-893C5B88EE73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latin typeface="Century Gothic" panose="020B0502020202020204" pitchFamily="34" charset="0"/>
              </a:rPr>
              <a:t>Web APPLICATION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EB64BC-8129-4E42-8987-D227DCC41F5D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21E64B-A522-4C4C-A9C6-3549D2AEB4CC}"/>
              </a:ext>
            </a:extLst>
          </p:cNvPr>
          <p:cNvSpPr txBox="1"/>
          <p:nvPr/>
        </p:nvSpPr>
        <p:spPr>
          <a:xfrm>
            <a:off x="2396433" y="117753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JOBSEEKER –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98" y="1577640"/>
            <a:ext cx="7209318" cy="49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2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8953B-8E59-4484-9A3C-893C5B88EE73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latin typeface="Century Gothic" panose="020B0502020202020204" pitchFamily="34" charset="0"/>
              </a:rPr>
              <a:t>Web APPLICATION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EB64BC-8129-4E42-8987-D227DCC41F5D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21E64B-A522-4C4C-A9C6-3549D2AEB4CC}"/>
              </a:ext>
            </a:extLst>
          </p:cNvPr>
          <p:cNvSpPr txBox="1"/>
          <p:nvPr/>
        </p:nvSpPr>
        <p:spPr>
          <a:xfrm>
            <a:off x="1468916" y="117753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JOBSEEKER – MY JOB 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98" y="1577640"/>
            <a:ext cx="7209318" cy="49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93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A408B-108E-8EA9-DA0A-9F0FA1CD9B17}"/>
              </a:ext>
            </a:extLst>
          </p:cNvPr>
          <p:cNvSpPr txBox="1"/>
          <p:nvPr/>
        </p:nvSpPr>
        <p:spPr>
          <a:xfrm>
            <a:off x="1315589" y="1689117"/>
            <a:ext cx="10071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Name : </a:t>
            </a:r>
            <a:r>
              <a:rPr lang="en-IN" sz="2400" b="1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RAPHAEL ISIAH L. RAMIREZ</a:t>
            </a:r>
            <a:endParaRPr lang="en-GB" sz="2400" b="1" dirty="0">
              <a:solidFill>
                <a:srgbClr val="15102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1315589" y="2251813"/>
            <a:ext cx="10071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Past Experience : SOFTWARE DEVELOPMENT</a:t>
            </a:r>
            <a:endParaRPr lang="en-GB" sz="2400" b="1" dirty="0">
              <a:solidFill>
                <a:srgbClr val="15102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AE72A-AEC0-D00B-117C-50F93D7FACDF}"/>
              </a:ext>
            </a:extLst>
          </p:cNvPr>
          <p:cNvSpPr txBox="1"/>
          <p:nvPr/>
        </p:nvSpPr>
        <p:spPr>
          <a:xfrm>
            <a:off x="1315589" y="2816758"/>
            <a:ext cx="10071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Qualification : MOBILE AND WEB DEVELOPMENT</a:t>
            </a:r>
            <a:endParaRPr lang="en-GB" sz="2400" b="1" dirty="0">
              <a:solidFill>
                <a:srgbClr val="15102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B1C4D-84C8-31FA-3922-10AC6E28778E}"/>
              </a:ext>
            </a:extLst>
          </p:cNvPr>
          <p:cNvSpPr txBox="1"/>
          <p:nvPr/>
        </p:nvSpPr>
        <p:spPr>
          <a:xfrm>
            <a:off x="1222824" y="3645389"/>
            <a:ext cx="100711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Career Summary : </a:t>
            </a:r>
            <a:r>
              <a:rPr lang="en-GB" sz="2400" i="1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As a quality-focused and detail-oriented software engineer, I possess one (1) year of extensive experience in software development. My skills and expertise encompass both frontend and backend development of web and mobile applications. I approach my work with a high level of professionalism and prioritize delivering exceptional results that align with industry standards.</a:t>
            </a:r>
            <a:endParaRPr lang="en-GB" sz="2400" i="1" dirty="0">
              <a:solidFill>
                <a:srgbClr val="15102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F8E66-10FD-4CC5-B7C1-845DF38F1D52}"/>
              </a:ext>
            </a:extLst>
          </p:cNvPr>
          <p:cNvSpPr txBox="1"/>
          <p:nvPr/>
        </p:nvSpPr>
        <p:spPr>
          <a:xfrm>
            <a:off x="212029" y="346188"/>
            <a:ext cx="108932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PERSONAL BACKGROUND</a:t>
            </a:r>
            <a:endParaRPr lang="en-GB" sz="4400" b="1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507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8953B-8E59-4484-9A3C-893C5B88EE73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latin typeface="Century Gothic" panose="020B0502020202020204" pitchFamily="34" charset="0"/>
              </a:rPr>
              <a:t>MICROSOFT AZURE STORAGE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EB64BC-8129-4E42-8987-D227DCC41F5D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21E64B-A522-4C4C-A9C6-3549D2AEB4CC}"/>
              </a:ext>
            </a:extLst>
          </p:cNvPr>
          <p:cNvSpPr txBox="1"/>
          <p:nvPr/>
        </p:nvSpPr>
        <p:spPr>
          <a:xfrm>
            <a:off x="355598" y="1113427"/>
            <a:ext cx="69845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UPLOADED RESUMES ARE STORED IN A CLOUD STORAGE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99" y="1821313"/>
            <a:ext cx="6984539" cy="476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22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E901671-4FA2-655C-E60B-D780EEE2384B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5035A6-8330-D444-76DE-4DBFB59A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ED3550-0C28-6320-623B-956B2A5A8961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DC4B535-816F-C2EB-C991-4F969B5E1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08953B-8E59-4484-9A3C-893C5B88EE73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latin typeface="Century Gothic" panose="020B0502020202020204" pitchFamily="34" charset="0"/>
              </a:rPr>
              <a:t>WEB API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EB64BC-8129-4E42-8987-D227DCC41F5D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21E64B-A522-4C4C-A9C6-3549D2AEB4CC}"/>
              </a:ext>
            </a:extLst>
          </p:cNvPr>
          <p:cNvSpPr txBox="1"/>
          <p:nvPr/>
        </p:nvSpPr>
        <p:spPr>
          <a:xfrm>
            <a:off x="355598" y="976022"/>
            <a:ext cx="63860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Secured APIs to manage the following: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99" y="2169622"/>
            <a:ext cx="6064370" cy="41739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21E64B-A522-4C4C-A9C6-3549D2AEB4CC}"/>
              </a:ext>
            </a:extLst>
          </p:cNvPr>
          <p:cNvSpPr txBox="1"/>
          <p:nvPr/>
        </p:nvSpPr>
        <p:spPr>
          <a:xfrm>
            <a:off x="355598" y="137758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Job Posts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Job Category, Job Type, Job Locations</a:t>
            </a:r>
          </a:p>
        </p:txBody>
      </p:sp>
    </p:spTree>
    <p:extLst>
      <p:ext uri="{BB962C8B-B14F-4D97-AF65-F5344CB8AC3E}">
        <p14:creationId xmlns:p14="http://schemas.microsoft.com/office/powerpoint/2010/main" val="1059827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4388B2-F337-4B45-A233-359687B9D02D}"/>
              </a:ext>
            </a:extLst>
          </p:cNvPr>
          <p:cNvSpPr txBox="1"/>
          <p:nvPr/>
        </p:nvSpPr>
        <p:spPr>
          <a:xfrm>
            <a:off x="457200" y="2831550"/>
            <a:ext cx="1127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The system should provide analytics on user activity, such as the number of job searches and applications per user.</a:t>
            </a: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8F492-09E0-47A9-BEB6-81C0597AB4A4}"/>
              </a:ext>
            </a:extLst>
          </p:cNvPr>
          <p:cNvSpPr txBox="1"/>
          <p:nvPr/>
        </p:nvSpPr>
        <p:spPr>
          <a:xfrm>
            <a:off x="470449" y="3585511"/>
            <a:ext cx="1127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The system should allow employers to export job application data in various formats, such as CSV or Excel.</a:t>
            </a: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06749-FAB8-47CF-B347-23F127C72C57}"/>
              </a:ext>
            </a:extLst>
          </p:cNvPr>
          <p:cNvSpPr txBox="1"/>
          <p:nvPr/>
        </p:nvSpPr>
        <p:spPr>
          <a:xfrm>
            <a:off x="470449" y="4367667"/>
            <a:ext cx="1127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The system should allow job seekers and employers to communicate with each other through the platform.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D1F1E-9F19-4A97-ADF5-6F6606362565}"/>
              </a:ext>
            </a:extLst>
          </p:cNvPr>
          <p:cNvSpPr txBox="1"/>
          <p:nvPr/>
        </p:nvSpPr>
        <p:spPr>
          <a:xfrm>
            <a:off x="470449" y="5115310"/>
            <a:ext cx="1127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The system should have a messaging system to facilitate communication between job seekers and employers.</a:t>
            </a:r>
            <a:endParaRPr lang="en-GB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335BA1-8547-4A18-B1C0-BC7BD358E16E}"/>
              </a:ext>
            </a:extLst>
          </p:cNvPr>
          <p:cNvSpPr txBox="1"/>
          <p:nvPr/>
        </p:nvSpPr>
        <p:spPr>
          <a:xfrm>
            <a:off x="457200" y="2049394"/>
            <a:ext cx="1127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The system should generate reports on job listing activity, such as the number of views, applications, and hires.</a:t>
            </a:r>
            <a:endParaRPr lang="en-GB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9C252B-4969-46B6-AC7B-7440EFA099A4}"/>
              </a:ext>
            </a:extLst>
          </p:cNvPr>
          <p:cNvSpPr txBox="1"/>
          <p:nvPr/>
        </p:nvSpPr>
        <p:spPr>
          <a:xfrm>
            <a:off x="238533" y="385800"/>
            <a:ext cx="108932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FUTURE ENHANCEMENTS</a:t>
            </a:r>
            <a:endParaRPr lang="en-GB" sz="4400" b="1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212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335BA1-8547-4A18-B1C0-BC7BD358E16E}"/>
              </a:ext>
            </a:extLst>
          </p:cNvPr>
          <p:cNvSpPr txBox="1"/>
          <p:nvPr/>
        </p:nvSpPr>
        <p:spPr>
          <a:xfrm>
            <a:off x="457200" y="2049394"/>
            <a:ext cx="1127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 smtClean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Filters and Paginations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9C252B-4969-46B6-AC7B-7440EFA099A4}"/>
              </a:ext>
            </a:extLst>
          </p:cNvPr>
          <p:cNvSpPr txBox="1"/>
          <p:nvPr/>
        </p:nvSpPr>
        <p:spPr>
          <a:xfrm>
            <a:off x="238533" y="385800"/>
            <a:ext cx="108932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 smtClean="0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TO </a:t>
            </a:r>
            <a:r>
              <a:rPr lang="en-IN" sz="4400" b="1" dirty="0" smtClean="0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BE COMPLETED</a:t>
            </a:r>
            <a:endParaRPr lang="en-GB" sz="4400" b="1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35BA1-8547-4A18-B1C0-BC7BD358E16E}"/>
              </a:ext>
            </a:extLst>
          </p:cNvPr>
          <p:cNvSpPr txBox="1"/>
          <p:nvPr/>
        </p:nvSpPr>
        <p:spPr>
          <a:xfrm>
            <a:off x="457200" y="2602725"/>
            <a:ext cx="1127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 smtClean="0">
                <a:latin typeface="Century Gothic" panose="020B0502020202020204" pitchFamily="34" charset="0"/>
              </a:rPr>
              <a:t>Activate / Deactivate Job Post</a:t>
            </a:r>
            <a:endParaRPr lang="en-GB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335BA1-8547-4A18-B1C0-BC7BD358E16E}"/>
              </a:ext>
            </a:extLst>
          </p:cNvPr>
          <p:cNvSpPr txBox="1"/>
          <p:nvPr/>
        </p:nvSpPr>
        <p:spPr>
          <a:xfrm>
            <a:off x="457200" y="3143602"/>
            <a:ext cx="1127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 smtClean="0">
                <a:latin typeface="Century Gothic" panose="020B0502020202020204" pitchFamily="34" charset="0"/>
              </a:rPr>
              <a:t>Delete Job Post (Web Application)</a:t>
            </a:r>
            <a:endParaRPr lang="en-GB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35BA1-8547-4A18-B1C0-BC7BD358E16E}"/>
              </a:ext>
            </a:extLst>
          </p:cNvPr>
          <p:cNvSpPr txBox="1"/>
          <p:nvPr/>
        </p:nvSpPr>
        <p:spPr>
          <a:xfrm>
            <a:off x="457200" y="3684479"/>
            <a:ext cx="1127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 smtClean="0">
                <a:latin typeface="Century Gothic" panose="020B0502020202020204" pitchFamily="34" charset="0"/>
              </a:rPr>
              <a:t>Job Applicants Name must be shown instead of their ID. (Job Applicants Page)</a:t>
            </a:r>
            <a:endParaRPr lang="en-GB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335BA1-8547-4A18-B1C0-BC7BD358E16E}"/>
              </a:ext>
            </a:extLst>
          </p:cNvPr>
          <p:cNvSpPr txBox="1"/>
          <p:nvPr/>
        </p:nvSpPr>
        <p:spPr>
          <a:xfrm>
            <a:off x="457200" y="4225356"/>
            <a:ext cx="1127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 smtClean="0">
                <a:latin typeface="Century Gothic" panose="020B0502020202020204" pitchFamily="34" charset="0"/>
              </a:rPr>
              <a:t>Search Job Applicants by Name</a:t>
            </a:r>
            <a:endParaRPr lang="en-GB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335BA1-8547-4A18-B1C0-BC7BD358E16E}"/>
              </a:ext>
            </a:extLst>
          </p:cNvPr>
          <p:cNvSpPr txBox="1"/>
          <p:nvPr/>
        </p:nvSpPr>
        <p:spPr>
          <a:xfrm>
            <a:off x="457200" y="4766233"/>
            <a:ext cx="1127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 smtClean="0">
                <a:latin typeface="Century Gothic" panose="020B0502020202020204" pitchFamily="34" charset="0"/>
              </a:rPr>
              <a:t>Account Management (Employers and Roles Management)</a:t>
            </a:r>
            <a:endParaRPr lang="en-GB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335BA1-8547-4A18-B1C0-BC7BD358E16E}"/>
              </a:ext>
            </a:extLst>
          </p:cNvPr>
          <p:cNvSpPr txBox="1"/>
          <p:nvPr/>
        </p:nvSpPr>
        <p:spPr>
          <a:xfrm>
            <a:off x="457200" y="5299104"/>
            <a:ext cx="1127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 smtClean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CORS</a:t>
            </a:r>
          </a:p>
        </p:txBody>
      </p:sp>
    </p:spTree>
    <p:extLst>
      <p:ext uri="{BB962C8B-B14F-4D97-AF65-F5344CB8AC3E}">
        <p14:creationId xmlns:p14="http://schemas.microsoft.com/office/powerpoint/2010/main" val="3182541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4388B2-F337-4B45-A233-359687B9D02D}"/>
              </a:ext>
            </a:extLst>
          </p:cNvPr>
          <p:cNvSpPr txBox="1"/>
          <p:nvPr/>
        </p:nvSpPr>
        <p:spPr>
          <a:xfrm>
            <a:off x="457200" y="2564604"/>
            <a:ext cx="1127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Developed a platform that enables employers and hiring managers in PJLI careers to post </a:t>
            </a:r>
            <a:r>
              <a:rPr lang="en-GB" sz="2000" dirty="0">
                <a:solidFill>
                  <a:srgbClr val="FF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precise and comprehensive job listings </a:t>
            </a:r>
            <a:r>
              <a:rPr lang="en-GB" sz="2000" dirty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for job seekers.</a:t>
            </a: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8F492-09E0-47A9-BEB6-81C0597AB4A4}"/>
              </a:ext>
            </a:extLst>
          </p:cNvPr>
          <p:cNvSpPr txBox="1"/>
          <p:nvPr/>
        </p:nvSpPr>
        <p:spPr>
          <a:xfrm>
            <a:off x="470449" y="3312247"/>
            <a:ext cx="1127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Effectively </a:t>
            </a:r>
            <a:r>
              <a:rPr lang="en-GB" sz="2000" dirty="0">
                <a:solidFill>
                  <a:srgbClr val="FF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classified and filtered job listings </a:t>
            </a:r>
            <a:r>
              <a:rPr lang="en-GB" sz="2000" dirty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to enable job seekers to quickly search and locate suitable job openings in PJLI careers based on their preferences.</a:t>
            </a: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06749-FAB8-47CF-B347-23F127C72C57}"/>
              </a:ext>
            </a:extLst>
          </p:cNvPr>
          <p:cNvSpPr txBox="1"/>
          <p:nvPr/>
        </p:nvSpPr>
        <p:spPr>
          <a:xfrm>
            <a:off x="470449" y="4059890"/>
            <a:ext cx="1127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Provided a functionality that enables job seekers to effortlessly </a:t>
            </a:r>
            <a:r>
              <a:rPr lang="en-GB" sz="2000" dirty="0">
                <a:solidFill>
                  <a:srgbClr val="FF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submit job applications to PJLI careers</a:t>
            </a:r>
            <a:r>
              <a:rPr lang="en-GB" sz="2000" dirty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, while allowing hiring managers to access and download them without any compatibility problems.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D1F1E-9F19-4A97-ADF5-6F6606362565}"/>
              </a:ext>
            </a:extLst>
          </p:cNvPr>
          <p:cNvSpPr txBox="1"/>
          <p:nvPr/>
        </p:nvSpPr>
        <p:spPr>
          <a:xfrm>
            <a:off x="470449" y="5115310"/>
            <a:ext cx="1127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Built a user-friendly </a:t>
            </a:r>
            <a:r>
              <a:rPr lang="en-GB" sz="2000" dirty="0">
                <a:solidFill>
                  <a:srgbClr val="FF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account management system</a:t>
            </a:r>
            <a:r>
              <a:rPr lang="en-GB" sz="2000" dirty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 that simplifies the process for users to manage their resumes, update their personal and professional details, and track the progress of their job applications.</a:t>
            </a:r>
            <a:endParaRPr lang="en-GB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335BA1-8547-4A18-B1C0-BC7BD358E16E}"/>
              </a:ext>
            </a:extLst>
          </p:cNvPr>
          <p:cNvSpPr txBox="1"/>
          <p:nvPr/>
        </p:nvSpPr>
        <p:spPr>
          <a:xfrm>
            <a:off x="457200" y="1816961"/>
            <a:ext cx="1127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Created a </a:t>
            </a:r>
            <a:r>
              <a:rPr lang="en-GB" sz="2000" dirty="0">
                <a:solidFill>
                  <a:srgbClr val="FF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user-friendly application </a:t>
            </a:r>
            <a:r>
              <a:rPr lang="en-GB" sz="2000" dirty="0"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that enhances the job search experience for both job seekers and hiring managers.</a:t>
            </a:r>
            <a:endParaRPr lang="en-GB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9C252B-4969-46B6-AC7B-7440EFA099A4}"/>
              </a:ext>
            </a:extLst>
          </p:cNvPr>
          <p:cNvSpPr txBox="1"/>
          <p:nvPr/>
        </p:nvSpPr>
        <p:spPr>
          <a:xfrm>
            <a:off x="238533" y="385800"/>
            <a:ext cx="108932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CONCLUSION</a:t>
            </a:r>
            <a:endParaRPr lang="en-GB" sz="4400" b="1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2849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6AE7C22-1CE2-44E7-8A59-ACB74152C5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6" b="91462" l="2619" r="96071">
                        <a14:foregroundMark x1="11310" y1="10564" x2="17500" y2="47757"/>
                        <a14:foregroundMark x1="17500" y1="47757" x2="12143" y2="56006"/>
                        <a14:foregroundMark x1="12143" y1="56006" x2="13690" y2="67294"/>
                        <a14:foregroundMark x1="13690" y1="67294" x2="24286" y2="71635"/>
                        <a14:foregroundMark x1="24286" y1="71635" x2="33929" y2="71780"/>
                        <a14:foregroundMark x1="33929" y1="71780" x2="54048" y2="71491"/>
                        <a14:foregroundMark x1="54048" y1="71491" x2="67976" y2="71925"/>
                        <a14:foregroundMark x1="67976" y1="71925" x2="79643" y2="71635"/>
                        <a14:foregroundMark x1="83690" y1="68452" x2="34167" y2="48625"/>
                        <a14:foregroundMark x1="71429" y1="49349" x2="63333" y2="64834"/>
                        <a14:foregroundMark x1="63333" y1="64834" x2="51429" y2="70043"/>
                        <a14:foregroundMark x1="51429" y1="70043" x2="50238" y2="71201"/>
                        <a14:foregroundMark x1="22262" y1="69609" x2="21905" y2="67583"/>
                        <a14:foregroundMark x1="16190" y1="64689" x2="40833" y2="66281"/>
                        <a14:foregroundMark x1="11071" y1="13459" x2="22857" y2="6802"/>
                        <a14:foregroundMark x1="22857" y1="6802" x2="63929" y2="11143"/>
                        <a14:foregroundMark x1="63929" y1="11143" x2="81905" y2="9841"/>
                        <a14:foregroundMark x1="81905" y1="9841" x2="88452" y2="11288"/>
                        <a14:foregroundMark x1="88452" y1="11288" x2="90476" y2="70043"/>
                        <a14:foregroundMark x1="90476" y1="70043" x2="84286" y2="73517"/>
                        <a14:foregroundMark x1="84286" y1="73517" x2="2857" y2="74385"/>
                        <a14:foregroundMark x1="88452" y1="58032" x2="89286" y2="66570"/>
                        <a14:foregroundMark x1="89286" y1="66570" x2="89286" y2="66570"/>
                        <a14:foregroundMark x1="92857" y1="74530" x2="96190" y2="74674"/>
                        <a14:foregroundMark x1="28929" y1="45297" x2="32024" y2="53546"/>
                        <a14:foregroundMark x1="32024" y1="53546" x2="32500" y2="54124"/>
                        <a14:foregroundMark x1="11071" y1="17511" x2="11667" y2="58321"/>
                        <a14:foregroundMark x1="27738" y1="91462" x2="27738" y2="91462"/>
                        <a14:foregroundMark x1="25238" y1="91027" x2="25238" y2="91027"/>
                        <a14:foregroundMark x1="43690" y1="80029" x2="43690" y2="80029"/>
                        <a14:foregroundMark x1="45714" y1="91462" x2="45714" y2="91462"/>
                        <a14:foregroundMark x1="45238" y1="85384" x2="45238" y2="85384"/>
                        <a14:foregroundMark x1="54524" y1="80608" x2="54524" y2="80608"/>
                        <a14:foregroundMark x1="52262" y1="88567" x2="52262" y2="88567"/>
                        <a14:foregroundMark x1="69286" y1="56151" x2="69286" y2="56151"/>
                        <a14:foregroundMark x1="71667" y1="91317" x2="71667" y2="91317"/>
                        <a14:foregroundMark x1="74524" y1="91027" x2="74524" y2="910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273" y="-154104"/>
            <a:ext cx="8711453" cy="7166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103A12-0AA4-00C6-4CFD-58A6489D245B}"/>
              </a:ext>
            </a:extLst>
          </p:cNvPr>
          <p:cNvSpPr txBox="1"/>
          <p:nvPr/>
        </p:nvSpPr>
        <p:spPr>
          <a:xfrm>
            <a:off x="2910044" y="1556390"/>
            <a:ext cx="661215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chemeClr val="bg1"/>
                </a:solidFill>
                <a:effectLst/>
                <a:latin typeface="Harlow Solid Italic" panose="04030604020F02020D02" pitchFamily="82" charset="0"/>
                <a:ea typeface="Calibri" panose="020F0502020204030204" pitchFamily="34" charset="0"/>
              </a:rPr>
              <a:t>Thank </a:t>
            </a:r>
            <a:r>
              <a:rPr lang="en-IN" sz="8800" b="1" dirty="0">
                <a:solidFill>
                  <a:schemeClr val="bg1"/>
                </a:solidFill>
                <a:latin typeface="Harlow Solid Italic" panose="04030604020F02020D02" pitchFamily="82" charset="0"/>
                <a:ea typeface="Calibri" panose="020F0502020204030204" pitchFamily="34" charset="0"/>
              </a:rPr>
              <a:t>you! </a:t>
            </a:r>
            <a:endParaRPr lang="en-GB" sz="11500" b="1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C51203-C25D-740B-160F-E334C0EB9422}"/>
              </a:ext>
            </a:extLst>
          </p:cNvPr>
          <p:cNvSpPr/>
          <p:nvPr/>
        </p:nvSpPr>
        <p:spPr>
          <a:xfrm>
            <a:off x="9986511" y="6524193"/>
            <a:ext cx="21961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Helvetica" panose="020B0604020202030204" pitchFamily="34" charset="0"/>
                <a:cs typeface="Segoe UI" panose="020B0502040204020203" pitchFamily="34" charset="0"/>
              </a:rPr>
              <a:t>www.collaberadigital.com</a:t>
            </a:r>
            <a:endParaRPr lang="en-IN" sz="1400" dirty="0">
              <a:solidFill>
                <a:schemeClr val="bg1"/>
              </a:solidFill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93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 advTm="0">
        <p15:prstTrans prst="curtains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8A408B-108E-8EA9-DA0A-9F0FA1CD9B17}"/>
              </a:ext>
            </a:extLst>
          </p:cNvPr>
          <p:cNvSpPr txBox="1"/>
          <p:nvPr/>
        </p:nvSpPr>
        <p:spPr>
          <a:xfrm>
            <a:off x="1315589" y="1689117"/>
            <a:ext cx="10071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Name : </a:t>
            </a:r>
            <a:r>
              <a:rPr lang="en-IN" sz="2400" b="1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PRINCE JOSHUA M. GUINTU</a:t>
            </a:r>
            <a:endParaRPr lang="en-GB" sz="2400" b="1" dirty="0">
              <a:solidFill>
                <a:srgbClr val="15102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6A3C17-90A3-F93F-5D84-D3D378E1ACB2}"/>
              </a:ext>
            </a:extLst>
          </p:cNvPr>
          <p:cNvSpPr txBox="1"/>
          <p:nvPr/>
        </p:nvSpPr>
        <p:spPr>
          <a:xfrm>
            <a:off x="1315589" y="2251813"/>
            <a:ext cx="10071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Past Experience : SOFTWARE DEVELOPMENT</a:t>
            </a:r>
            <a:endParaRPr lang="en-GB" sz="2400" b="1" dirty="0">
              <a:solidFill>
                <a:srgbClr val="15102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AE72A-AEC0-D00B-117C-50F93D7FACDF}"/>
              </a:ext>
            </a:extLst>
          </p:cNvPr>
          <p:cNvSpPr txBox="1"/>
          <p:nvPr/>
        </p:nvSpPr>
        <p:spPr>
          <a:xfrm>
            <a:off x="1315589" y="2816758"/>
            <a:ext cx="100711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Qualification : WEB DEVELOPMENT</a:t>
            </a:r>
            <a:endParaRPr lang="en-GB" sz="2400" b="1" dirty="0">
              <a:solidFill>
                <a:srgbClr val="15102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B1C4D-84C8-31FA-3922-10AC6E28778E}"/>
              </a:ext>
            </a:extLst>
          </p:cNvPr>
          <p:cNvSpPr txBox="1"/>
          <p:nvPr/>
        </p:nvSpPr>
        <p:spPr>
          <a:xfrm>
            <a:off x="1222824" y="3645389"/>
            <a:ext cx="1007114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rgbClr val="15102C"/>
                </a:solidFill>
                <a:effectLst/>
                <a:latin typeface="Helvetica" pitchFamily="2" charset="0"/>
                <a:ea typeface="Calibri" panose="020F0502020204030204" pitchFamily="34" charset="0"/>
              </a:rPr>
              <a:t>Career Summary : </a:t>
            </a:r>
            <a:r>
              <a:rPr lang="en-GB" sz="2400" i="1" dirty="0">
                <a:solidFill>
                  <a:srgbClr val="15102C"/>
                </a:solidFill>
                <a:latin typeface="Helvetica" pitchFamily="2" charset="0"/>
                <a:ea typeface="Calibri" panose="020F0502020204030204" pitchFamily="34" charset="0"/>
              </a:rPr>
              <a:t>I am a committed and ambitious web developer, enthusiastic about exploring and excelling in this dynamic and ever-evolving industry. With a passion for innovation and a thirst for knowledge, I am eager to learn and adapt to new technologies, frameworks, and programming languages. My ultimate goal is to make a significant contribution to the field of web development while delivering exceptional results with utmost professionalism.</a:t>
            </a:r>
            <a:endParaRPr lang="en-GB" sz="2400" i="1" dirty="0">
              <a:solidFill>
                <a:srgbClr val="15102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F8E66-10FD-4CC5-B7C1-845DF38F1D52}"/>
              </a:ext>
            </a:extLst>
          </p:cNvPr>
          <p:cNvSpPr txBox="1"/>
          <p:nvPr/>
        </p:nvSpPr>
        <p:spPr>
          <a:xfrm>
            <a:off x="212029" y="346188"/>
            <a:ext cx="108932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bg2">
                    <a:lumMod val="90000"/>
                  </a:schemeClr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PERSONAL BACKGROUND</a:t>
            </a:r>
            <a:endParaRPr lang="en-GB" sz="4400" b="1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079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730E22-84C3-33DE-6F74-CB73EF6B951D}"/>
              </a:ext>
            </a:extLst>
          </p:cNvPr>
          <p:cNvSpPr txBox="1"/>
          <p:nvPr/>
        </p:nvSpPr>
        <p:spPr>
          <a:xfrm>
            <a:off x="208169" y="225847"/>
            <a:ext cx="399276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700" b="1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KEY TAKEAWAYS AND LEARNINGS FROM THE PROGRAM:</a:t>
            </a:r>
            <a:endParaRPr lang="en-GB" sz="2700" b="1" dirty="0">
              <a:solidFill>
                <a:srgbClr val="D4EBD8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FF7AB-1DB8-4500-90B5-3162E27B9CA0}"/>
              </a:ext>
            </a:extLst>
          </p:cNvPr>
          <p:cNvSpPr txBox="1"/>
          <p:nvPr/>
        </p:nvSpPr>
        <p:spPr>
          <a:xfrm>
            <a:off x="4803509" y="1564675"/>
            <a:ext cx="66625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15102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Development of a .NET Core MVC Web Application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15102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Development of a .NET Core Web API </a:t>
            </a:r>
            <a:endParaRPr lang="en-GB" sz="2000" b="1" dirty="0" smtClean="0">
              <a:solidFill>
                <a:srgbClr val="15102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rgbClr val="15102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Working </a:t>
            </a:r>
            <a:r>
              <a:rPr lang="en-GB" sz="2000" b="1" dirty="0">
                <a:solidFill>
                  <a:srgbClr val="15102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with Entity Framework in ASP.NET Core Web Applications and Web API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15102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Working with ASP .NET Core Identity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15102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Working with Repository Pattern in conjunction with Entity Framework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15102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Application Deployment in Docker and Kubernetes</a:t>
            </a:r>
          </a:p>
        </p:txBody>
      </p:sp>
    </p:spTree>
    <p:extLst>
      <p:ext uri="{BB962C8B-B14F-4D97-AF65-F5344CB8AC3E}">
        <p14:creationId xmlns:p14="http://schemas.microsoft.com/office/powerpoint/2010/main" val="962102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5063D-F1F4-B0DA-30AC-5261138A1501}"/>
              </a:ext>
            </a:extLst>
          </p:cNvPr>
          <p:cNvSpPr txBox="1"/>
          <p:nvPr/>
        </p:nvSpPr>
        <p:spPr>
          <a:xfrm>
            <a:off x="212029" y="160513"/>
            <a:ext cx="108932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bg2">
                    <a:lumMod val="9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PROBLEM STATEMENT OF THE </a:t>
            </a:r>
          </a:p>
          <a:p>
            <a:r>
              <a:rPr lang="en-IN" sz="3600" b="1" dirty="0">
                <a:solidFill>
                  <a:schemeClr val="bg2">
                    <a:lumMod val="9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CAPSTONE PROJECT</a:t>
            </a:r>
            <a:endParaRPr lang="en-GB" sz="3600" b="1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DD519D-9D53-4102-A102-1F4FBE749578}"/>
              </a:ext>
            </a:extLst>
          </p:cNvPr>
          <p:cNvSpPr txBox="1"/>
          <p:nvPr/>
        </p:nvSpPr>
        <p:spPr>
          <a:xfrm>
            <a:off x="212029" y="1643270"/>
            <a:ext cx="11794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2000" b="1" dirty="0"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The capstone project intends to find answers on how to efficiently develop TalentConnex, a job posting web application that connects job searchers with relevant career openings in PJLI. </a:t>
            </a:r>
            <a:endParaRPr lang="en-GB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70A6B-00DC-4B2C-B527-45DAABF77BCF}"/>
              </a:ext>
            </a:extLst>
          </p:cNvPr>
          <p:cNvSpPr txBox="1"/>
          <p:nvPr/>
        </p:nvSpPr>
        <p:spPr>
          <a:xfrm>
            <a:off x="457200" y="3210632"/>
            <a:ext cx="1127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How to provide a platform for employers and hiring managers in PJLI careers wherein they can publish </a:t>
            </a:r>
            <a:r>
              <a:rPr lang="en-GB" sz="2000" dirty="0">
                <a:solidFill>
                  <a:srgbClr val="C00000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accurate and detailed job postings for job seekers </a:t>
            </a:r>
            <a:r>
              <a:rPr lang="en-GB" sz="2000" dirty="0"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in their web portal?</a:t>
            </a: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6EA6C-609C-4586-80D2-5DF8865B5422}"/>
              </a:ext>
            </a:extLst>
          </p:cNvPr>
          <p:cNvSpPr txBox="1"/>
          <p:nvPr/>
        </p:nvSpPr>
        <p:spPr>
          <a:xfrm>
            <a:off x="443951" y="3918518"/>
            <a:ext cx="1127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How can </a:t>
            </a:r>
            <a:r>
              <a:rPr lang="en-GB" sz="2000" dirty="0">
                <a:solidFill>
                  <a:srgbClr val="C00000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job postings be efficiently categorized and filtered </a:t>
            </a:r>
            <a:r>
              <a:rPr lang="en-GB" sz="2000" dirty="0"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so that job searchers can easily search for and identify suitable job opportunities in PJLI careers based on their preferences?</a:t>
            </a: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5CDF9-616A-4F52-87DF-CB0F6E0CEB7E}"/>
              </a:ext>
            </a:extLst>
          </p:cNvPr>
          <p:cNvSpPr txBox="1"/>
          <p:nvPr/>
        </p:nvSpPr>
        <p:spPr>
          <a:xfrm>
            <a:off x="443951" y="4934181"/>
            <a:ext cx="1127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How can job seekers </a:t>
            </a:r>
            <a:r>
              <a:rPr lang="en-GB" sz="2000" dirty="0">
                <a:solidFill>
                  <a:srgbClr val="C00000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easily submit applications to PJLI careers</a:t>
            </a:r>
            <a:r>
              <a:rPr lang="en-GB" sz="2000" dirty="0"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, and hiring managers simply access and download them without encountering any compatibility issues?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24080B-ECA7-4A53-B140-B5EB11477667}"/>
              </a:ext>
            </a:extLst>
          </p:cNvPr>
          <p:cNvSpPr txBox="1"/>
          <p:nvPr/>
        </p:nvSpPr>
        <p:spPr>
          <a:xfrm>
            <a:off x="443951" y="5681824"/>
            <a:ext cx="1127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How to design a </a:t>
            </a:r>
            <a:r>
              <a:rPr lang="en-GB" sz="2000" dirty="0">
                <a:solidFill>
                  <a:srgbClr val="C00000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easy to use account management system </a:t>
            </a:r>
            <a:r>
              <a:rPr lang="en-GB" sz="2000" dirty="0"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that makes it simple for users to manage their resumes, update their personal and professional information, and monitor their job applications?</a:t>
            </a:r>
            <a:endParaRPr lang="en-GB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73F3C5-916F-4CC6-BD1F-CCDB359C96B9}"/>
              </a:ext>
            </a:extLst>
          </p:cNvPr>
          <p:cNvSpPr txBox="1"/>
          <p:nvPr/>
        </p:nvSpPr>
        <p:spPr>
          <a:xfrm>
            <a:off x="443951" y="2482868"/>
            <a:ext cx="1127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How to design a </a:t>
            </a:r>
            <a:r>
              <a:rPr lang="en-GB" sz="2000" dirty="0">
                <a:solidFill>
                  <a:srgbClr val="C00000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user-friendly user interface and job search experience </a:t>
            </a:r>
            <a:r>
              <a:rPr lang="en-GB" sz="2000" dirty="0"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for both job searchers and hiring managers?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261898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EA2579-93D0-4C1F-BF5D-B2A6016BF381}"/>
              </a:ext>
            </a:extLst>
          </p:cNvPr>
          <p:cNvSpPr txBox="1"/>
          <p:nvPr/>
        </p:nvSpPr>
        <p:spPr>
          <a:xfrm>
            <a:off x="238533" y="385800"/>
            <a:ext cx="108932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bg2">
                    <a:lumMod val="90000"/>
                  </a:schemeClr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APPROACH NOTE</a:t>
            </a:r>
            <a:endParaRPr lang="en-GB" sz="4400" b="1" dirty="0">
              <a:solidFill>
                <a:schemeClr val="bg2">
                  <a:lumMod val="90000"/>
                </a:schemeClr>
              </a:solidFill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F8B734-A172-444E-9969-9B20C993356F}"/>
              </a:ext>
            </a:extLst>
          </p:cNvPr>
          <p:cNvSpPr txBox="1"/>
          <p:nvPr/>
        </p:nvSpPr>
        <p:spPr>
          <a:xfrm>
            <a:off x="443951" y="1902883"/>
            <a:ext cx="1127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>
                <a:latin typeface="Century Gothic" panose="020B0502020202020204" pitchFamily="34" charset="0"/>
              </a:rPr>
              <a:t>During the process of developing the capstone project, </a:t>
            </a:r>
            <a:r>
              <a:rPr lang="en-GB" sz="2000" dirty="0">
                <a:solidFill>
                  <a:srgbClr val="FF0000"/>
                </a:solidFill>
                <a:latin typeface="Century Gothic" panose="020B0502020202020204" pitchFamily="34" charset="0"/>
              </a:rPr>
              <a:t>Business Requirements Documentation</a:t>
            </a:r>
            <a:r>
              <a:rPr lang="en-GB" sz="2000" dirty="0">
                <a:latin typeface="Century Gothic" panose="020B0502020202020204" pitchFamily="34" charset="0"/>
              </a:rPr>
              <a:t> is created as to support the system's requirements and functionalities</a:t>
            </a: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DC451-4BDC-47BD-BDC3-48C3CDA6BE3C}"/>
              </a:ext>
            </a:extLst>
          </p:cNvPr>
          <p:cNvSpPr txBox="1"/>
          <p:nvPr/>
        </p:nvSpPr>
        <p:spPr>
          <a:xfrm>
            <a:off x="443951" y="2836811"/>
            <a:ext cx="1127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>
                <a:latin typeface="Century Gothic" panose="020B0502020202020204" pitchFamily="34" charset="0"/>
              </a:rPr>
              <a:t>Utilization of Figma – a collaborative interface design tool to </a:t>
            </a:r>
            <a:r>
              <a:rPr lang="en-GB" sz="2000" dirty="0">
                <a:solidFill>
                  <a:srgbClr val="FF0000"/>
                </a:solidFill>
                <a:latin typeface="Century Gothic" panose="020B0502020202020204" pitchFamily="34" charset="0"/>
              </a:rPr>
              <a:t>create and design the wireframe of the application</a:t>
            </a:r>
            <a:r>
              <a:rPr lang="en-GB" sz="2000" dirty="0">
                <a:latin typeface="Century Gothic" panose="020B0502020202020204" pitchFamily="34" charset="0"/>
              </a:rPr>
              <a:t>.</a:t>
            </a:r>
            <a:endParaRPr lang="en-GB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86A49F-BF26-42BA-8C85-C8325F29868F}"/>
              </a:ext>
            </a:extLst>
          </p:cNvPr>
          <p:cNvSpPr txBox="1"/>
          <p:nvPr/>
        </p:nvSpPr>
        <p:spPr>
          <a:xfrm>
            <a:off x="457200" y="3770739"/>
            <a:ext cx="1127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>
                <a:latin typeface="Century Gothic" panose="020B0502020202020204" pitchFamily="34" charset="0"/>
              </a:rPr>
              <a:t>Usage of Draw.IO – to </a:t>
            </a:r>
            <a:r>
              <a:rPr lang="en-GB" sz="2000" dirty="0">
                <a:solidFill>
                  <a:srgbClr val="FF0000"/>
                </a:solidFill>
                <a:latin typeface="Century Gothic" panose="020B0502020202020204" pitchFamily="34" charset="0"/>
              </a:rPr>
              <a:t>create the Entity-Relationship Diagram of the application</a:t>
            </a:r>
            <a:endParaRPr lang="en-GB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9EF51-742B-45B6-9439-CAF5CF5A2B26}"/>
              </a:ext>
            </a:extLst>
          </p:cNvPr>
          <p:cNvSpPr txBox="1"/>
          <p:nvPr/>
        </p:nvSpPr>
        <p:spPr>
          <a:xfrm>
            <a:off x="443951" y="4395421"/>
            <a:ext cx="1127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Development of the web application by using the </a:t>
            </a:r>
            <a:r>
              <a:rPr lang="en-GB" sz="2000" dirty="0">
                <a:solidFill>
                  <a:srgbClr val="FF0000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ASP.NET Core MVC 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4D1BF-8353-4B02-A644-715F5AEA30F3}"/>
              </a:ext>
            </a:extLst>
          </p:cNvPr>
          <p:cNvSpPr txBox="1"/>
          <p:nvPr/>
        </p:nvSpPr>
        <p:spPr>
          <a:xfrm>
            <a:off x="457200" y="5020103"/>
            <a:ext cx="1127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Development of the </a:t>
            </a:r>
            <a:r>
              <a:rPr lang="en-GB" sz="2000" dirty="0">
                <a:solidFill>
                  <a:srgbClr val="FF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WEB API</a:t>
            </a:r>
            <a:r>
              <a:rPr lang="en-GB" sz="2000" dirty="0">
                <a:solidFill>
                  <a:srgbClr val="FF0000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 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CBD35F-2E1F-4D0B-8173-73C8D90539B9}"/>
              </a:ext>
            </a:extLst>
          </p:cNvPr>
          <p:cNvSpPr txBox="1"/>
          <p:nvPr/>
        </p:nvSpPr>
        <p:spPr>
          <a:xfrm>
            <a:off x="457200" y="5646255"/>
            <a:ext cx="1127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sz="2000" dirty="0"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Deployment of the application by using </a:t>
            </a:r>
            <a:r>
              <a:rPr lang="en-GB" sz="2000" dirty="0">
                <a:solidFill>
                  <a:srgbClr val="FF0000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rPr>
              <a:t>Docker and Kubernetes</a:t>
            </a:r>
            <a:endParaRPr lang="en-GB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47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WIREFRAMES OF THE APPLICATION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D12386-F1D8-47EF-9437-B94B93115218}"/>
              </a:ext>
            </a:extLst>
          </p:cNvPr>
          <p:cNvSpPr txBox="1"/>
          <p:nvPr/>
        </p:nvSpPr>
        <p:spPr>
          <a:xfrm>
            <a:off x="2602810" y="106095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ANONYMOUS - INDEX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3D7AE8-D9D3-4C3F-9C39-22F2D6E34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48" y="1506782"/>
            <a:ext cx="6599582" cy="5193200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533707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2CBAA-3F17-9A50-9C5B-F3C76638D465}"/>
              </a:ext>
            </a:extLst>
          </p:cNvPr>
          <p:cNvSpPr txBox="1"/>
          <p:nvPr/>
        </p:nvSpPr>
        <p:spPr>
          <a:xfrm>
            <a:off x="257175" y="251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15102C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WIREFRAMES OF THE APPLICATION</a:t>
            </a:r>
            <a:endParaRPr lang="en-GB" sz="2800" b="1" dirty="0">
              <a:solidFill>
                <a:srgbClr val="15102C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3C7E0A-8145-10E6-DA09-1566A30866A9}"/>
              </a:ext>
            </a:extLst>
          </p:cNvPr>
          <p:cNvSpPr/>
          <p:nvPr/>
        </p:nvSpPr>
        <p:spPr>
          <a:xfrm flipV="1">
            <a:off x="355599" y="788490"/>
            <a:ext cx="5997576" cy="4571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38C49A-707E-B958-0720-B2AF44BB9FC4}"/>
              </a:ext>
            </a:extLst>
          </p:cNvPr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5BD70B-A557-1A60-8802-0FC7B604B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3BAE09-710F-D0AE-DBD4-6BBE70CB5E79}"/>
                </a:ext>
              </a:extLst>
            </p:cNvPr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  <a:latin typeface="Helvetica" panose="020B0604020202030204" pitchFamily="34" charset="0"/>
                  <a:cs typeface="Segoe UI" panose="020B0502040204020203" pitchFamily="34" charset="0"/>
                </a:rPr>
                <a:t>www.collaberadigital.com</a:t>
              </a:r>
              <a:endParaRPr lang="en-IN" sz="1400" dirty="0">
                <a:solidFill>
                  <a:schemeClr val="bg1"/>
                </a:solidFill>
                <a:latin typeface="Helvetica" panose="020B0604020202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01AD76-6E32-A535-B53E-37DADDB7C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354" y="53050"/>
            <a:ext cx="1534767" cy="7446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D12386-F1D8-47EF-9437-B94B93115218}"/>
              </a:ext>
            </a:extLst>
          </p:cNvPr>
          <p:cNvSpPr txBox="1"/>
          <p:nvPr/>
        </p:nvSpPr>
        <p:spPr>
          <a:xfrm>
            <a:off x="2051480" y="106095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ANONYMOUS - JOB LISTINGS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CAD903-4736-4D05-B4C5-E11FBFC44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41" y="1461061"/>
            <a:ext cx="6532688" cy="5218199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415473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1096</Words>
  <Application>Microsoft Office PowerPoint</Application>
  <PresentationFormat>Widescreen</PresentationFormat>
  <Paragraphs>137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Century Gothic</vt:lpstr>
      <vt:lpstr>Harlow Solid Italic</vt:lpstr>
      <vt:lpstr>Helvetica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 Soni</dc:creator>
  <cp:lastModifiedBy>Raphael Ramirez</cp:lastModifiedBy>
  <cp:revision>103</cp:revision>
  <dcterms:created xsi:type="dcterms:W3CDTF">2023-02-09T10:19:33Z</dcterms:created>
  <dcterms:modified xsi:type="dcterms:W3CDTF">2023-04-05T04:15:04Z</dcterms:modified>
</cp:coreProperties>
</file>